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3"/>
    <p:sldId id="258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74" r:id="rId21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98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C9472-0717-482C-9B52-EF894644AA76}" styleName="{a47dd2c4-a8a9-4cb3-920c-c5ea52cb1fa5}">
    <a:wholeTbl>
      <a:tcTxStyle>
        <a:fontRef idx="none">
          <a:prstClr val="black"/>
        </a:fontRef>
      </a:tcTxStyle>
      <a:tcStyle>
        <a:tcBdr>
          <a:top>
            <a:ln w="6350" cmpd="sng">
              <a:solidFill>
                <a:srgbClr val="798775"/>
              </a:solidFill>
            </a:ln>
          </a:top>
          <a:bottom>
            <a:ln w="6350" cmpd="sng">
              <a:solidFill>
                <a:srgbClr val="798775"/>
              </a:solidFill>
            </a:ln>
          </a:bottom>
        </a:tcBdr>
        <a:fill>
          <a:solidFill>
            <a:srgbClr val="FFFFFF"/>
          </a:solidFill>
        </a:fill>
      </a:tcStyle>
    </a:wholeTbl>
    <a:band1H>
      <a:tcTxStyle>
        <a:fontRef idx="none">
          <a:prstClr val="black"/>
        </a:fontRef>
      </a:tcTxStyle>
      <a:tcStyle>
        <a:tcBdr/>
        <a:fill>
          <a:solidFill>
            <a:srgbClr val="E4E7E3"/>
          </a:solidFill>
        </a:fill>
      </a:tcStyle>
    </a:band1H>
    <a:lastRow>
      <a:tcTxStyle>
        <a:fontRef idx="none">
          <a:prstClr val="black"/>
        </a:fontRef>
      </a:tcTxStyle>
      <a:tcStyle>
        <a:tcBdr>
          <a:bottom>
            <a:ln w="6350" cmpd="sng">
              <a:solidFill>
                <a:srgbClr val="798775"/>
              </a:solidFill>
            </a:ln>
          </a:bottom>
        </a:tcBdr>
        <a:fill>
          <a:solidFill>
            <a:srgbClr val="E4E7E3"/>
          </a:solidFill>
        </a:fill>
      </a:tcStyle>
    </a:lastRow>
    <a:firstRow>
      <a:tcTxStyle>
        <a:fontRef idx="none">
          <a:prstClr val="black"/>
        </a:fontRef>
      </a:tcTxStyle>
      <a:tcStyle>
        <a:tcBdr>
          <a:top>
            <a:ln w="6350" cmpd="sng">
              <a:solidFill>
                <a:srgbClr val="798775"/>
              </a:solidFill>
            </a:ln>
          </a:top>
          <a:bottom>
            <a:ln w="6350" cmpd="sng">
              <a:solidFill>
                <a:srgbClr val="798775"/>
              </a:solidFill>
            </a:ln>
          </a:bottom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90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0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2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3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4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5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6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7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8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9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4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72.xml"/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3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6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8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9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44955" y="1353820"/>
            <a:ext cx="9551670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伦理汇报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PPT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制作要求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、汇报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PPT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按照模板要求制作，不能使用申办方自己的模板。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、汇报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PPT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需简洁明了，汇报时长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5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分钟内。</a:t>
            </a:r>
            <a:endParaRPr lang="en-US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、所有字体大小需统一标准（正文：黑体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24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号）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、由于字体大小导致的页面不够可以增加页面。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5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、不涉及的内容可以删除相关页。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6</a:t>
            </a:r>
            <a:r>
              <a: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、修改时此页面删除。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83660" y="1061085"/>
            <a:ext cx="44240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</a:t>
            </a:r>
            <a:r>
              <a:rPr 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目的</a:t>
            </a:r>
            <a:endParaRPr lang="zh-CN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550285" y="1051560"/>
            <a:ext cx="50914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主要入选标准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65220" y="175260"/>
            <a:ext cx="78238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（不用全部列出，只列和专业相关的主要入选标准。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修改时此段删除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 sz="16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550285" y="1052195"/>
            <a:ext cx="50914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主要排除标准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82745" y="175260"/>
            <a:ext cx="73063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 typeface="Wingdings" panose="05000000000000000000" pitchFamily="2" charset="2"/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不用全部列出，只列和专业相关的主要排除标准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。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修改时此段删除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 sz="16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550285" y="1050925"/>
            <a:ext cx="50914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实验室检查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5660" y="1739265"/>
            <a:ext cx="10426700" cy="40481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本中心检测项目：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 algn="just">
              <a:lnSpc>
                <a:spcPct val="160000"/>
              </a:lnSpc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外中心检测项目（是否需要人类遗传资源办公室审批）：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924685" y="1050290"/>
            <a:ext cx="836422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知情同意书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（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版本号：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V    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版本日期：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202x.x.x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0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3900" y="1736725"/>
            <a:ext cx="10684510" cy="46901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研究风险：</a:t>
            </a:r>
            <a:r>
              <a:rPr lang="zh-CN" altLang="en-US" sz="200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（言简意赅）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en-US" altLang="zh-CN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药物可能的不良反应</a:t>
            </a: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：</a:t>
            </a:r>
            <a:r>
              <a:rPr lang="zh-CN" altLang="en-US" sz="200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（言简意赅）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956435" y="1049020"/>
            <a:ext cx="83540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知情同意书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（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版本号：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V    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版本日期：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202x.x.x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0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3900" y="1541780"/>
            <a:ext cx="10818495" cy="47428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研究获益：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（二选其一填写，未填写的删除，请注意：提供给受试的免费药物、免费检查以及受试者补助不算获益，具体填写参照知情同意书内容）</a:t>
            </a: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 indent="0">
              <a:lnSpc>
                <a:spcPct val="100000"/>
              </a:lnSpc>
              <a:spcAft>
                <a:spcPts val="600"/>
              </a:spcAft>
              <a:buFont typeface="+mj-ea"/>
              <a:buNone/>
              <a:defRPr/>
            </a:pP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直接获益：</a:t>
            </a: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indent="0">
              <a:lnSpc>
                <a:spcPct val="100000"/>
              </a:lnSpc>
              <a:spcAft>
                <a:spcPts val="600"/>
              </a:spcAft>
              <a:buFont typeface="+mj-ea"/>
              <a:buNone/>
              <a:defRPr/>
            </a:pP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indent="0">
              <a:lnSpc>
                <a:spcPct val="100000"/>
              </a:lnSpc>
              <a:spcAft>
                <a:spcPts val="600"/>
              </a:spcAft>
              <a:buFont typeface="+mj-ea"/>
              <a:buNone/>
              <a:defRPr/>
            </a:pP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无直接获益：</a:t>
            </a: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indent="0">
              <a:lnSpc>
                <a:spcPct val="100000"/>
              </a:lnSpc>
              <a:spcAft>
                <a:spcPts val="600"/>
              </a:spcAft>
              <a:buFont typeface="+mj-ea"/>
              <a:buNone/>
              <a:defRPr/>
            </a:pP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50000"/>
              </a:lnSpc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zh-CN" altLang="en-US" sz="2400" b="1" noProof="1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赔偿和补偿：</a:t>
            </a:r>
            <a:endParaRPr lang="zh-CN" altLang="en-US" sz="2400" b="1" noProof="1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</a:endParaRPr>
          </a:p>
          <a:p>
            <a:pPr indent="0">
              <a:lnSpc>
                <a:spcPct val="100000"/>
              </a:lnSpc>
              <a:spcAft>
                <a:spcPts val="600"/>
              </a:spcAft>
              <a:buFont typeface="+mj-ea"/>
              <a:buNone/>
              <a:defRPr/>
            </a:pPr>
            <a:r>
              <a:rPr lang="zh-CN" altLang="zh-CN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研究相关伤害的赔偿</a:t>
            </a: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：</a:t>
            </a: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indent="0">
              <a:lnSpc>
                <a:spcPct val="100000"/>
              </a:lnSpc>
              <a:spcAft>
                <a:spcPts val="600"/>
              </a:spcAft>
              <a:buFont typeface="+mj-ea"/>
              <a:buNone/>
              <a:defRPr/>
            </a:pPr>
            <a:endParaRPr lang="en-US" altLang="zh-CN" sz="2000" b="1" noProof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0">
              <a:lnSpc>
                <a:spcPct val="100000"/>
              </a:lnSpc>
              <a:spcAft>
                <a:spcPts val="600"/>
              </a:spcAft>
              <a:buFont typeface="+mj-ea"/>
              <a:buNone/>
              <a:defRPr/>
            </a:pPr>
            <a:r>
              <a:rPr lang="zh-CN" altLang="en-US" sz="2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相关经济补偿：</a:t>
            </a:r>
            <a:endParaRPr lang="zh-CN" altLang="en-US" sz="20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792605" y="1036955"/>
            <a:ext cx="9124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知情同意书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（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版本号：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V    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版本日期：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202x.x.x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0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9020" y="2483485"/>
            <a:ext cx="9537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此页附上盖章版知情同意书截图，首页和最后一页。左右排版。修改时此段删除。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2189480" y="1037590"/>
            <a:ext cx="843280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受试者招募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</a:rPr>
              <a:t>（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版本号：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    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版本日期：</a:t>
            </a:r>
            <a:r>
              <a:rPr lang="en-US" altLang="zh-CN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202x.x.x</a:t>
            </a:r>
            <a:r>
              <a:rPr lang="zh-CN" altLang="en-US" sz="2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0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85175" y="2164080"/>
            <a:ext cx="2612390" cy="35864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此页右面附上盖章版受试者招募广告截图。修改时此段删除。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23900" y="1702435"/>
            <a:ext cx="4892040" cy="43529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招募广告：（言简意赅，摘取前面后文）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招募方式：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993515" y="1052195"/>
            <a:ext cx="420497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具体内容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-SAE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报告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22675" y="299085"/>
            <a:ext cx="7725410" cy="5829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如果有特殊</a:t>
            </a:r>
            <a:r>
              <a:rPr lang="en-US" altLang="zh-CN"/>
              <a:t>AE</a:t>
            </a:r>
            <a:r>
              <a:rPr lang="zh-CN" altLang="en-US"/>
              <a:t>或</a:t>
            </a:r>
            <a:r>
              <a:rPr lang="en-US" altLang="zh-CN"/>
              <a:t>SAE</a:t>
            </a:r>
            <a:r>
              <a:rPr lang="zh-CN" altLang="en-US"/>
              <a:t>上报要求则填写此页，若无特殊要求则删除此页。修改时删除此段。</a:t>
            </a:r>
            <a:endParaRPr lang="en-US" altLang="zh-CN"/>
          </a:p>
        </p:txBody>
      </p:sp>
    </p:spTree>
    <p:custDataLst>
      <p:tags r:id="rId2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052955" y="2229485"/>
            <a:ext cx="8096250" cy="17157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>
              <a:lnSpc>
                <a:spcPct val="110000"/>
              </a:lnSpc>
              <a:buClrTx/>
              <a:buSzTx/>
              <a:buFontTx/>
            </a:pPr>
            <a:r>
              <a:rPr sz="4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以上为汇报</a:t>
            </a:r>
            <a:r>
              <a:rPr lang="zh-CN" sz="4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</a:t>
            </a:r>
            <a:r>
              <a:rPr sz="4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所有内容</a:t>
            </a:r>
            <a:endParaRPr sz="4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ctr">
              <a:lnSpc>
                <a:spcPct val="110000"/>
              </a:lnSpc>
              <a:buClrTx/>
              <a:buSzTx/>
              <a:buFontTx/>
            </a:pPr>
            <a:r>
              <a:rPr sz="4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谢谢！</a:t>
            </a:r>
            <a:endParaRPr lang="zh-CN" altLang="en-US" sz="4800" b="1" dirty="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2665095" y="1148080"/>
            <a:ext cx="69291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临床试验项目伦理审查汇报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" name="标题 1"/>
          <p:cNvSpPr txBox="1"/>
          <p:nvPr/>
        </p:nvSpPr>
        <p:spPr>
          <a:xfrm>
            <a:off x="795655" y="2063750"/>
            <a:ext cx="10507345" cy="174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ctr" anchorCtr="0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项目名称：</a:t>
            </a:r>
            <a:r>
              <a:rPr lang="en-US" altLang="zh-CN" sz="2400" b="1" kern="0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XXXXX</a:t>
            </a:r>
            <a:endParaRPr lang="en-US" altLang="zh-CN" sz="24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1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（版本号：</a:t>
            </a:r>
            <a:r>
              <a:rPr lang="en-US" altLang="zh-CN" sz="1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1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版本日期：</a:t>
            </a:r>
            <a:r>
              <a:rPr lang="en-US" altLang="zh-CN" sz="1800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202x.x.x)</a:t>
            </a:r>
            <a:endParaRPr lang="en-US" altLang="zh-CN" sz="18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0300" y="5071110"/>
            <a:ext cx="4918075" cy="645160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p>
            <a:pPr marR="0" algn="dist" defTabSz="914400" eaLnBrk="1" hangingPunct="1">
              <a:lnSpc>
                <a:spcPct val="150000"/>
              </a:lnSpc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汇报人姓名：</a:t>
            </a:r>
            <a:r>
              <a:rPr kumimoji="0" lang="en-US" altLang="zh-CN" sz="2400" b="1" kern="1200" cap="none" spc="0" normalizeH="0" baseline="0" noProof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xxx  </a:t>
            </a:r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汇报科室：</a:t>
            </a:r>
            <a:r>
              <a:rPr lang="en-US" altLang="zh-C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xxx</a:t>
            </a:r>
            <a:endParaRPr kumimoji="0" lang="en-US" altLang="zh-CN" sz="2400" b="1" kern="1200" cap="none" spc="0" normalizeH="0" baseline="0" noProof="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2"/>
            </p:custDataLst>
          </p:nvPr>
        </p:nvSpPr>
        <p:spPr>
          <a:xfrm>
            <a:off x="3268345" y="1894204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r>
              <a:rPr lang="en-US" altLang="zh-CN" sz="4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01.</a:t>
            </a:r>
            <a:endParaRPr lang="en-US" altLang="zh-CN" sz="48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3"/>
            </p:custDataLst>
          </p:nvPr>
        </p:nvSpPr>
        <p:spPr>
          <a:xfrm>
            <a:off x="4378325" y="1894204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  <a:scene3d>
              <a:camera prst="orthographicFront"/>
              <a:lightRig rig="threePt" dir="t"/>
            </a:scene3d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b="1" noProof="0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项目简介</a:t>
            </a:r>
            <a:endParaRPr lang="zh-CN" altLang="en-US" sz="3200" b="1" noProof="0" dirty="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4"/>
            </p:custDataLst>
          </p:nvPr>
        </p:nvSpPr>
        <p:spPr>
          <a:xfrm>
            <a:off x="3268345" y="3179445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r>
              <a:rPr lang="en-US" altLang="zh-CN" sz="4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02.</a:t>
            </a:r>
            <a:endParaRPr lang="en-US" altLang="zh-CN" sz="4800" b="1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>
            <p:custDataLst>
              <p:tags r:id="rId5"/>
            </p:custDataLst>
          </p:nvPr>
        </p:nvSpPr>
        <p:spPr>
          <a:xfrm>
            <a:off x="4378325" y="3179445"/>
            <a:ext cx="4246245" cy="831600"/>
          </a:xfrm>
          <a:prstGeom prst="rect">
            <a:avLst/>
          </a:prstGeom>
          <a:noFill/>
        </p:spPr>
        <p:txBody>
          <a:bodyPr wrap="square" bIns="46990" rtlCol="0" anchor="ctr" anchorCtr="0">
            <a:normAutofit/>
            <a:scene3d>
              <a:camera prst="orthographicFront"/>
              <a:lightRig rig="threePt" dir="t"/>
            </a:scene3d>
          </a:bodyPr>
          <a:p>
            <a:pPr>
              <a:lnSpc>
                <a:spcPct val="120000"/>
              </a:lnSpc>
            </a:pPr>
            <a:r>
              <a:rPr lang="zh-CN" altLang="en-US" sz="32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研究背景</a:t>
            </a:r>
            <a:endParaRPr lang="zh-CN" altLang="en-US" sz="3200" b="1" dirty="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9" name="文本框 28"/>
          <p:cNvSpPr txBox="1"/>
          <p:nvPr>
            <p:custDataLst>
              <p:tags r:id="rId6"/>
            </p:custDataLst>
          </p:nvPr>
        </p:nvSpPr>
        <p:spPr>
          <a:xfrm>
            <a:off x="3268345" y="4464684"/>
            <a:ext cx="1030605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p>
            <a:r>
              <a:rPr lang="en-US" altLang="zh-CN" sz="4800" b="1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03.</a:t>
            </a:r>
            <a:endParaRPr lang="en-US" altLang="zh-CN" sz="4800" b="1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>
            <p:custDataLst>
              <p:tags r:id="rId7"/>
            </p:custDataLst>
          </p:nvPr>
        </p:nvSpPr>
        <p:spPr>
          <a:xfrm>
            <a:off x="4378325" y="4464685"/>
            <a:ext cx="5902960" cy="831850"/>
          </a:xfrm>
          <a:prstGeom prst="rect">
            <a:avLst/>
          </a:prstGeom>
          <a:noFill/>
        </p:spPr>
        <p:txBody>
          <a:bodyPr wrap="square" bIns="46990" rtlCol="0" anchor="ctr" anchorCtr="0">
            <a:noAutofit/>
            <a:scene3d>
              <a:camera prst="orthographicFront"/>
              <a:lightRig rig="threePt" dir="t"/>
            </a:scene3d>
          </a:bodyPr>
          <a:p>
            <a:pPr>
              <a:lnSpc>
                <a:spcPct val="120000"/>
              </a:lnSpc>
            </a:pPr>
            <a:r>
              <a:rPr lang="zh-CN" altLang="en-US" sz="32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方案研究设计、目的及具体内容</a:t>
            </a:r>
            <a:endParaRPr lang="zh-CN" altLang="en-US" sz="3200" b="1" dirty="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8"/>
            </p:custDataLst>
          </p:nvPr>
        </p:nvSpPr>
        <p:spPr>
          <a:xfrm>
            <a:off x="850265" y="2503805"/>
            <a:ext cx="1480185" cy="2156460"/>
          </a:xfrm>
          <a:prstGeom prst="rect">
            <a:avLst/>
          </a:prstGeom>
          <a:noFill/>
        </p:spPr>
        <p:txBody>
          <a:bodyPr wrap="square" rtlCol="0"/>
          <a:p>
            <a:pPr algn="ctr"/>
            <a:r>
              <a:rPr lang="zh-CN" altLang="en-US" sz="5400" b="1" spc="3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目</a:t>
            </a:r>
            <a:endParaRPr lang="zh-CN" altLang="en-US" sz="5400" b="1" spc="3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  <a:p>
            <a:pPr algn="ctr"/>
            <a:r>
              <a:rPr lang="zh-CN" altLang="en-US" sz="5400" b="1" spc="3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Arial" panose="020B0604020202020204" pitchFamily="34" charset="0"/>
              </a:rPr>
              <a:t>录</a:t>
            </a:r>
            <a:endParaRPr lang="zh-CN" altLang="en-US" sz="5400" b="1" spc="3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950970" y="1037590"/>
            <a:ext cx="428942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01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项目简介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基本信息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04265" y="1795145"/>
            <a:ext cx="10013950" cy="45205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承接科室：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申办方：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组长单位（</a:t>
            </a: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其他研究单位共X家）：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参加国家：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本中心入组时限：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项目研究期限：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药物分类：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临床试验分期：</a:t>
            </a:r>
            <a:endParaRPr lang="zh-CN" altLang="en-US" sz="2400" dirty="0">
              <a:solidFill>
                <a:schemeClr val="tx1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396615" y="1050290"/>
            <a:ext cx="55429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01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项目简介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研究团队及分工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graphicFrame>
        <p:nvGraphicFramePr>
          <p:cNvPr id="5" name="表格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67410" y="1787525"/>
          <a:ext cx="10693400" cy="4629150"/>
        </p:xfrm>
        <a:graphic>
          <a:graphicData uri="http://schemas.openxmlformats.org/drawingml/2006/table">
            <a:tbl>
              <a:tblPr firstRow="1" lastRow="1" bandRow="1">
                <a:tableStyleId>{37CC9472-0717-482C-9B52-EF894644AA76}</a:tableStyleId>
              </a:tblPr>
              <a:tblGrid>
                <a:gridCol w="1863090"/>
                <a:gridCol w="1892300"/>
                <a:gridCol w="2486660"/>
                <a:gridCol w="2306320"/>
                <a:gridCol w="2145030"/>
              </a:tblGrid>
              <a:tr h="462915"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姓名</a:t>
                      </a:r>
                      <a:endParaRPr lang="zh-CN" altLang="en-US" sz="2400" b="0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职称</a:t>
                      </a:r>
                      <a:endParaRPr lang="zh-CN" altLang="en-US" sz="2400" b="0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项目分工</a:t>
                      </a:r>
                      <a:endParaRPr lang="zh-CN" altLang="en-US" sz="2400" b="0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/>
                      <a:r>
                        <a:rPr lang="zh-CN" altLang="en-US" sz="2400" b="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参与项目数</a:t>
                      </a:r>
                      <a:endParaRPr lang="zh-CN" altLang="en-US" sz="2400" b="0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r>
                        <a:rPr lang="en-US" altLang="zh-CN" sz="2400" b="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GCP</a:t>
                      </a:r>
                      <a:r>
                        <a:rPr lang="zh-CN" altLang="en-US" sz="2400" b="0" kern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黑体" panose="02010609060101010101" pitchFamily="49" charset="-122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培训情况</a:t>
                      </a:r>
                      <a:endParaRPr lang="zh-CN" altLang="en-US" sz="2400" b="0" kern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pitchFamily="49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ClrTx/>
                        <a:buSzTx/>
                        <a:buFontTx/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462915"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buNone/>
                      </a:pPr>
                      <a:endParaRPr lang="zh-CN" altLang="en-US" sz="2400" kern="120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33" marB="45733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726815" y="-2540"/>
            <a:ext cx="8150225" cy="6934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/>
              <a:t>（分工包括：主要研究者，研究医生，研究护士，药品管理员，质控员。研究护士可以同时担任护士和药品管理员，质控员不担任其他分工。医生和护士人数按项目要求，一般不少于</a:t>
            </a:r>
            <a:r>
              <a:rPr lang="en-US" altLang="zh-CN" sz="1400"/>
              <a:t>3</a:t>
            </a:r>
            <a:r>
              <a:rPr lang="zh-CN" altLang="en-US" sz="1400"/>
              <a:t>人。</a:t>
            </a:r>
            <a:r>
              <a:rPr lang="zh-CN" altLang="en-US" sz="1400">
                <a:solidFill>
                  <a:srgbClr val="FF0000"/>
                </a:solidFill>
              </a:rPr>
              <a:t>研究团队及分工部分需要与研究人员职责分工表保持一致。一页不够再加一页，</a:t>
            </a:r>
            <a:r>
              <a:rPr lang="zh-CN" altLang="en-US" sz="1400">
                <a:sym typeface="+mn-ea"/>
              </a:rPr>
              <a:t>修改时此段删除。</a:t>
            </a:r>
            <a:endParaRPr lang="zh-CN" altLang="en-US" sz="1400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48735" y="1045210"/>
            <a:ext cx="44240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02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研究背景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52190" y="113665"/>
            <a:ext cx="6825615" cy="7131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（前期研究的安全性及有效性评价：大概描述前期研究的安全性及有效性结果。</a:t>
            </a:r>
            <a:r>
              <a:rPr lang="zh-CN" altLang="en-US">
                <a:sym typeface="+mn-ea"/>
              </a:rPr>
              <a:t>修改时此段删除。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）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4535" y="2030095"/>
            <a:ext cx="10672445" cy="42976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lvl="0" indent="0" algn="just" fontAlgn="auto">
              <a:lnSpc>
                <a:spcPct val="100000"/>
              </a:lnSpc>
              <a:spcAft>
                <a:spcPts val="0"/>
              </a:spcAft>
              <a:buFont typeface="Calibri Light" panose="020F0302020204030204" pitchFamily="34" charset="0"/>
              <a:buAutoNum type="arabicPeriod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期试验有效性评价结果（简要描述前期试验结果）：</a:t>
            </a: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lvl="0"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indent="0" algn="just" eaLnBrk="1" hangingPunct="1">
              <a:lnSpc>
                <a:spcPct val="100000"/>
              </a:lnSpc>
              <a:spcAft>
                <a:spcPts val="3000"/>
              </a:spcAft>
              <a:buFont typeface="Calibri Light" panose="020F0302020204030204" pitchFamily="34" charset="0"/>
              <a:buNone/>
            </a:pP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2.I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en-US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II</a:t>
            </a: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期试验安全性评价结果（简要描述常见不良反应）：</a:t>
            </a: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83660" y="1043940"/>
            <a:ext cx="44240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研究设计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设计类型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9" name="文本框 99"/>
          <p:cNvSpPr txBox="1">
            <a:spLocks noChangeArrowheads="1"/>
          </p:cNvSpPr>
          <p:nvPr/>
        </p:nvSpPr>
        <p:spPr bwMode="auto">
          <a:xfrm>
            <a:off x="723900" y="1873250"/>
            <a:ext cx="10804525" cy="4001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试验设计</a:t>
            </a:r>
            <a:r>
              <a:rPr lang="zh-CN" altLang="zh-CN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000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（分组方式、设盲水平、随机方法、试验分期等）</a:t>
            </a: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zh-CN" altLang="en-US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总样本量：</a:t>
            </a:r>
            <a:endParaRPr lang="zh-CN" altLang="en-US" sz="2400" b="1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effectLst/>
                <a:latin typeface="黑体" panose="02010609060101010101" pitchFamily="49" charset="-122"/>
                <a:ea typeface="黑体" panose="02010609060101010101" pitchFamily="49" charset="-122"/>
              </a:rPr>
              <a:t>本中心完成例数：</a:t>
            </a:r>
            <a:endParaRPr lang="zh-CN" altLang="en-US" sz="2400" b="1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914140" y="1050925"/>
            <a:ext cx="44240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研究设计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试验药物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9" name="文本框 99"/>
          <p:cNvSpPr txBox="1">
            <a:spLocks noChangeArrowheads="1"/>
          </p:cNvSpPr>
          <p:nvPr/>
        </p:nvSpPr>
        <p:spPr bwMode="auto">
          <a:xfrm>
            <a:off x="723900" y="1852295"/>
            <a:ext cx="10804525" cy="4242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285750" indent="-28575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试验药物（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药物名称、药物用法用量保存方法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）：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None/>
            </a:pP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对照药物（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药物名称、药物用法用量保存方法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）：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285750" indent="-285750">
              <a:lnSpc>
                <a:spcPct val="200000"/>
              </a:lnSpc>
              <a:spcAft>
                <a:spcPts val="1000"/>
              </a:spcAft>
              <a:buFont typeface="Wingdings" panose="05000000000000000000" pitchFamily="2" charset="2"/>
              <a:buChar char="l"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基础合并用药如有（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药物名称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）：</a:t>
            </a:r>
            <a:endParaRPr lang="en-US" altLang="zh-CN" sz="2400" b="1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ts val="1000"/>
              </a:spcAft>
              <a:buNone/>
            </a:pPr>
            <a:endParaRPr lang="en-US" altLang="zh-CN" sz="2400" dirty="0">
              <a:effectLst/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83660" y="1040765"/>
            <a:ext cx="44240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03 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研究设计</a:t>
            </a:r>
            <a:r>
              <a:rPr lang="en-US" altLang="zh-CN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 sz="28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试验流程</a:t>
            </a:r>
            <a:endParaRPr lang="zh-CN" altLang="en-US" sz="28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9" name="文本框 99"/>
          <p:cNvSpPr txBox="1">
            <a:spLocks noChangeArrowheads="1"/>
          </p:cNvSpPr>
          <p:nvPr/>
        </p:nvSpPr>
        <p:spPr bwMode="auto">
          <a:xfrm>
            <a:off x="3769995" y="0"/>
            <a:ext cx="465137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indent="0">
              <a:lnSpc>
                <a:spcPct val="200000"/>
              </a:lnSpc>
              <a:spcBef>
                <a:spcPct val="0"/>
              </a:spcBef>
              <a:spcAft>
                <a:spcPts val="1000"/>
              </a:spcAft>
              <a:buNone/>
            </a:pP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（用图表方式简要描述，修改时此段删除）</a:t>
            </a:r>
            <a:endParaRPr lang="zh-CN" altLang="en-US" sz="1800" dirty="0">
              <a:effectLst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5081_3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66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5081_3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5081_3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68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5081_3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5081_3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PRESET_TEXT" val="单击输入章节标题......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5081_3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SHOW_EDIT_AREA_INDICATION" val="1"/>
  <p:tag name="KSO_WM_UNIT_TEXT_FILL_FORE_SCHEMECOLOR_INDEX" val="13"/>
  <p:tag name="KSO_WM_UNIT_TEXT_FILL_TYPE" val="1"/>
  <p:tag name="KSO_WM_UNIT_USESOURCEFORMAT_APPLY" val="1"/>
  <p:tag name="KSO_WM_DIAGRAM_VIRTUALLY_FRAME" val="{&quot;height&quot;:267.9000787401575,&quot;left&quot;:257.35,&quot;top&quot;:149.1499212598425,&quot;width&quot;:552.2}"/>
</p:tagLst>
</file>

<file path=ppt/tags/tag71.xml><?xml version="1.0" encoding="utf-8"?>
<p:tagLst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72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TABLE_ENDDRAG_ORIGIN_RECT" val="842*364"/>
  <p:tag name="TABLE_ENDDRAG_RECT" val="68*140*842*364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resource_record_key" val="{&quot;13&quot;:[19950693,20481688,4364978,4364957],&quot;29&quot;:[20405948,20498652]}"/>
  <p:tag name="commondata" val="eyJoZGlkIjoiYzQ0OWIwNGFjNTdlYTNmNjJlZmU1NzBiNTc3OGFjODI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1291</Words>
  <Application>WPS 演示</Application>
  <PresentationFormat>宽屏</PresentationFormat>
  <Paragraphs>159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Wingdings</vt:lpstr>
      <vt:lpstr>黑体</vt:lpstr>
      <vt:lpstr>Calibri Light</vt:lpstr>
      <vt:lpstr>MS PGothic</vt:lpstr>
      <vt:lpstr>微软雅黑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嘿，嘿，嘿</cp:lastModifiedBy>
  <cp:revision>161</cp:revision>
  <dcterms:created xsi:type="dcterms:W3CDTF">2019-06-19T02:08:00Z</dcterms:created>
  <dcterms:modified xsi:type="dcterms:W3CDTF">2025-04-10T07:27:59Z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2052-12.1.0.20784</vt:lpwstr>
  </property>
  <property fmtid="{D5CDD505-2E9C-101B-9397-08002B2CF9AE}" pid="3" name="ICV">
    <vt:lpwstr>3F4DCF1A064746D18D35D5DFE8E71444_13</vt:lpwstr>
  </property>
</Properties>
</file>